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Averag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A5C551-35BB-4DFD-96DA-0BCB5CE5BDB0}">
  <a:tblStyle styleId="{47A5C551-35BB-4DFD-96DA-0BCB5CE5BDB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Average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132a57141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is the science (and art) of programming computers so they can learn from data. </a:t>
            </a:r>
            <a:endParaRPr/>
          </a:p>
        </p:txBody>
      </p:sp>
      <p:sp>
        <p:nvSpPr>
          <p:cNvPr id="127" name="Google Shape;127;gd132a57141_7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132a57141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d132a57141_5_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1225e15f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Related work: these work has been done, we are not the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Two-stage detection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-detect the 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-then 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the </a:t>
            </a:r>
            <a:r>
              <a:rPr lang="en"/>
              <a:t>disadvantage</a:t>
            </a:r>
            <a:r>
              <a:rPr lang="en"/>
              <a:t> after this slide</a:t>
            </a:r>
            <a:endParaRPr/>
          </a:p>
        </p:txBody>
      </p:sp>
      <p:sp>
        <p:nvSpPr>
          <p:cNvPr id="219" name="Google Shape;219;gd1225e15fc_0_38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225e15f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</a:t>
            </a:r>
            <a:r>
              <a:rPr lang="en"/>
              <a:t>image</a:t>
            </a:r>
            <a:r>
              <a:rPr lang="en"/>
              <a:t>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Recognition detects whether an object has a mask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is that if there are multiple people who has mask or no mask it will have trouble.</a:t>
            </a:r>
            <a:endParaRPr/>
          </a:p>
        </p:txBody>
      </p:sp>
      <p:sp>
        <p:nvSpPr>
          <p:cNvPr id="228" name="Google Shape;228;gd1225e15fc_0_28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132a57141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d132a57141_5_5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1225e15fc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1225e15fc_0_3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1225e15f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1225e15fc_0_3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225e15f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d1225e15fc_0_3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1225e15f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ResNet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went through this model?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performs the best on image classification projects.</a:t>
            </a:r>
            <a:endParaRPr/>
          </a:p>
        </p:txBody>
      </p:sp>
      <p:sp>
        <p:nvSpPr>
          <p:cNvPr id="272" name="Google Shape;272;gd1225e15fc_0_3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1225e15f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due to small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is where a model that is already pretrained is repurpose for another specific dataset using imagenet weights.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examples</a:t>
            </a:r>
            <a:endParaRPr/>
          </a:p>
        </p:txBody>
      </p:sp>
      <p:sp>
        <p:nvSpPr>
          <p:cNvPr id="289" name="Google Shape;289;gd1225e15fc_0_3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132a57141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fig similar to YOLO except saying mask or no 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on train data not validation</a:t>
            </a:r>
            <a:endParaRPr/>
          </a:p>
        </p:txBody>
      </p:sp>
      <p:sp>
        <p:nvSpPr>
          <p:cNvPr id="299" name="Google Shape;299;gd132a57141_5_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132a57141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d132a57141_12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225e15f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keras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for Experimental Setup</a:t>
            </a:r>
            <a:endParaRPr/>
          </a:p>
        </p:txBody>
      </p:sp>
      <p:sp>
        <p:nvSpPr>
          <p:cNvPr id="311" name="Google Shape;311;gd1225e15fc_0_3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1225e15f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Test</a:t>
            </a:r>
            <a:endParaRPr/>
          </a:p>
        </p:txBody>
      </p:sp>
      <p:sp>
        <p:nvSpPr>
          <p:cNvPr id="322" name="Google Shape;322;gd1225e15fc_0_3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132a57141_3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Test</a:t>
            </a:r>
            <a:endParaRPr/>
          </a:p>
        </p:txBody>
      </p:sp>
      <p:sp>
        <p:nvSpPr>
          <p:cNvPr id="331" name="Google Shape;331;gd132a57141_36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1225e15f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YOLv4 (You Only Look Once) is an object detection algorithm that create a bounding box around the object.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The neural network divides the image into multiple regions, while predicting the bounding box and probabilities in each region.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The model uses the pre-trained ImageNet weights that contains thousands of classes.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YOLOv4 measures accuracy through uses the mean average precision and intersection over union*.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Image Quaility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Fix images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Write the hyperparameters into a table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Re</a:t>
            </a:r>
            <a:endParaRPr sz="1400">
              <a:solidFill>
                <a:srgbClr val="292929"/>
              </a:solidFill>
            </a:endParaRPr>
          </a:p>
        </p:txBody>
      </p:sp>
      <p:sp>
        <p:nvSpPr>
          <p:cNvPr id="341" name="Google Shape;341;gd1225e15fc_0_2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1225e15f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Steps for object detection: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 detection is a computer vision technique for locating instance of objects in images or videos.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our case we used YOLOv4 for detecting our model: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first we grab the annotations of the images. The annotations has coordinates of where the real bounding boxes 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then split the data intro three folders train,val,test and we feed train inside our model to train</a:t>
            </a:r>
            <a:endParaRPr/>
          </a:p>
        </p:txBody>
      </p:sp>
      <p:sp>
        <p:nvSpPr>
          <p:cNvPr id="352" name="Google Shape;352;gd1225e15fc_0_2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1225e15f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IoU(Intersection of Union)- Intersection over Union is an evaluation metric used to measure the accuracy of an object detector on a particular dataset.</a:t>
            </a:r>
            <a:endParaRPr sz="1400"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</a:rPr>
              <a:t>mAP(mean Average Precision)-Mean Average Precision is a mathematical equation where it sees how precise a model is. By seeing the True positive divided by the True positive plus the false positive.</a:t>
            </a:r>
            <a:endParaRPr sz="14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 what the difference between precision and Recall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 looking for precision not recall.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Inability of the model.</a:t>
            </a:r>
            <a:endParaRPr/>
          </a:p>
        </p:txBody>
      </p:sp>
      <p:sp>
        <p:nvSpPr>
          <p:cNvPr id="360" name="Google Shape;360;gd1225e15fc_0_2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1225e15f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images</a:t>
            </a:r>
            <a:endParaRPr/>
          </a:p>
        </p:txBody>
      </p:sp>
      <p:sp>
        <p:nvSpPr>
          <p:cNvPr id="373" name="Google Shape;373;gd1225e15fc_0_2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1225e15f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video start from 1:00-2:30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-Highlight Dr.Long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-Dr.Beaurgard cannot detect mask due to the background </a:t>
            </a:r>
            <a:endParaRPr/>
          </a:p>
        </p:txBody>
      </p:sp>
      <p:sp>
        <p:nvSpPr>
          <p:cNvPr id="385" name="Google Shape;385;gd1225e15fc_0_2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132a57141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Future work: Work on developing a deep learning model that can identify people and their names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on developing a model that can recognized different bone fractures.</a:t>
            </a:r>
            <a:endParaRPr/>
          </a:p>
        </p:txBody>
      </p:sp>
      <p:sp>
        <p:nvSpPr>
          <p:cNvPr id="392" name="Google Shape;392;gd132a57141_17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225e15f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d1225e15fc_0_2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132a57141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d132a57141_3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1225e15f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d1225e15fc_0_2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1225e15f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d1225e15fc_0_4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132a57141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image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COVID Data Tracker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why we are doing this research, email from president.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d132a57141_27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132a57141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Wearing mask prevent the spread of the virus. Result Pres Gordon </a:t>
            </a:r>
            <a:r>
              <a:rPr lang="en"/>
              <a:t>implemented</a:t>
            </a:r>
            <a:r>
              <a:rPr lang="en"/>
              <a:t> CDC guidelines. He ask to keep the </a:t>
            </a:r>
            <a:r>
              <a:rPr lang="en"/>
              <a:t>community</a:t>
            </a:r>
            <a:r>
              <a:rPr lang="en"/>
              <a:t> safe.</a:t>
            </a:r>
            <a:r>
              <a:rPr lang="en"/>
              <a:t>Contribute</a:t>
            </a:r>
            <a:r>
              <a:rPr lang="en"/>
              <a:t> towards the </a:t>
            </a:r>
            <a:r>
              <a:rPr lang="en"/>
              <a:t>community. Facemask detection would recognise if a person would wear a mask. Help in extracurricular events as well as the classroom setting. Reminder to wear mask.</a:t>
            </a:r>
            <a:endParaRPr/>
          </a:p>
        </p:txBody>
      </p:sp>
      <p:sp>
        <p:nvSpPr>
          <p:cNvPr id="178" name="Google Shape;178;gd132a57141_1_1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32a57141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d132a57141_5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132a57141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colors, Make fonts bigger, Make the model horizontal</a:t>
            </a:r>
            <a:endParaRPr/>
          </a:p>
        </p:txBody>
      </p:sp>
      <p:sp>
        <p:nvSpPr>
          <p:cNvPr id="195" name="Google Shape;195;gd132a57141_2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1225e15f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1225e15fc_0_3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2.jp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26.jp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39.png"/><Relationship Id="rId5" Type="http://schemas.openxmlformats.org/officeDocument/2006/relationships/image" Target="../media/image57.png"/><Relationship Id="rId6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44.jpg"/><Relationship Id="rId9" Type="http://schemas.openxmlformats.org/officeDocument/2006/relationships/image" Target="../media/image55.jpg"/><Relationship Id="rId5" Type="http://schemas.openxmlformats.org/officeDocument/2006/relationships/image" Target="../media/image47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Relationship Id="rId8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-0PAXTX9xCOMF1YPZNaqnLdS9FhY2IcQ/view" TargetMode="External"/><Relationship Id="rId5" Type="http://schemas.openxmlformats.org/officeDocument/2006/relationships/image" Target="../media/image5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YoloMask: A Deep Learning Based Face Mask Detector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002575" y="2857300"/>
            <a:ext cx="29751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92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883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Don-Joshua Argomido</a:t>
            </a:r>
            <a:endParaRPr sz="1883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406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Undergraduate Student</a:t>
            </a:r>
            <a:endParaRPr sz="1406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406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106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 spirit logo.png" id="131" name="Google Shape;1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9403" y="336725"/>
            <a:ext cx="952030" cy="898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 SFA wordmark white.png" id="132" name="Google Shape;1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5688" y="4631406"/>
            <a:ext cx="4999482" cy="224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5044900" y="2781100"/>
            <a:ext cx="30000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3">
                <a:solidFill>
                  <a:srgbClr val="CCCCCC"/>
                </a:solidFill>
              </a:rPr>
              <a:t>Eric Chien</a:t>
            </a:r>
            <a:endParaRPr sz="1883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6">
                <a:solidFill>
                  <a:srgbClr val="CCCCCC"/>
                </a:solidFill>
              </a:rPr>
              <a:t>Undergraduate Student</a:t>
            </a:r>
            <a:endParaRPr sz="1406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6">
                <a:solidFill>
                  <a:srgbClr val="CCCCCC"/>
                </a:solidFill>
              </a:rPr>
              <a:t>Department of Computer Science</a:t>
            </a:r>
            <a:endParaRPr sz="1106">
              <a:solidFill>
                <a:srgbClr val="CCCCCC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829875" y="42312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2021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2240600" y="2212825"/>
            <a:ext cx="43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57200" y="205976"/>
            <a:ext cx="8229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Deep learning based models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533700" y="108542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0" y="679533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25" y="1126088"/>
            <a:ext cx="4236625" cy="30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69230"/>
            <a:ext cx="4236626" cy="285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10665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Disadvantages 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457200" y="1200150"/>
            <a:ext cx="42849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Two-stage detector - longer time for inference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Complex face detection model - longer </a:t>
            </a: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training time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Alternative: YOLOv4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Char char="○"/>
            </a:pPr>
            <a:r>
              <a:rPr lang="en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Single-stage detector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0" y="8374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1542" l="4069" r="3663" t="6647"/>
          <a:stretch/>
        </p:blipFill>
        <p:spPr>
          <a:xfrm>
            <a:off x="2958600" y="1884500"/>
            <a:ext cx="6029700" cy="23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2240600" y="2212825"/>
            <a:ext cx="43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220125" y="1853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Dataset Collection</a:t>
            </a:r>
            <a:endParaRPr/>
          </a:p>
        </p:txBody>
      </p:sp>
      <p:graphicFrame>
        <p:nvGraphicFramePr>
          <p:cNvPr id="245" name="Google Shape;245;p38"/>
          <p:cNvGraphicFramePr/>
          <p:nvPr/>
        </p:nvGraphicFramePr>
        <p:xfrm>
          <a:off x="220125" y="182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1339725"/>
                <a:gridCol w="1501150"/>
                <a:gridCol w="13235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Kaggle Dataset: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# Images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Mask/No Mask/Both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1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(with annotations)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853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Both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329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131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656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956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5883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5909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Mask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6" name="Google Shape;246;p38"/>
          <p:cNvGraphicFramePr/>
          <p:nvPr/>
        </p:nvGraphicFramePr>
        <p:xfrm>
          <a:off x="4572000" y="291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1564600"/>
                <a:gridCol w="1582475"/>
                <a:gridCol w="13232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SFA Dataset: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# Images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Mask/No Mask or both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Dataset 6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(with annotations)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Both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38"/>
          <p:cNvSpPr/>
          <p:nvPr/>
        </p:nvSpPr>
        <p:spPr>
          <a:xfrm>
            <a:off x="0" y="9250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2736450" y="1357575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Table 1.1: Face Mask Dataset Statistics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292275" y="506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Dataset Examples</a:t>
            </a:r>
            <a:endParaRPr sz="2800"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25" y="1868100"/>
            <a:ext cx="2483575" cy="2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2138" y="1781075"/>
            <a:ext cx="2762175" cy="2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650" y="1949650"/>
            <a:ext cx="1510939" cy="22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4425" y="1868100"/>
            <a:ext cx="1845575" cy="26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364300" y="1252500"/>
            <a:ext cx="214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Dataset 1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(with annotations)</a:t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5694900" y="1334038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SFA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(with annotation)</a:t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-25" y="90800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206150" y="116850"/>
            <a:ext cx="8637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3133"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425" y="1818063"/>
            <a:ext cx="3445325" cy="24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0" y="974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25" y="1862675"/>
            <a:ext cx="1568000" cy="2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263" y="2029950"/>
            <a:ext cx="2538700" cy="20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261375" y="85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Model Selection for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Object Classification</a:t>
            </a: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3715525" y="456500"/>
            <a:ext cx="110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300" y="1552557"/>
            <a:ext cx="1701711" cy="1018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073798" y="1111750"/>
            <a:ext cx="15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Inceptionv3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084" y="1511939"/>
            <a:ext cx="1675291" cy="101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6200218" y="1103010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0130" y="3358538"/>
            <a:ext cx="2185333" cy="72030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1231897" y="3008683"/>
            <a:ext cx="31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156" y="3358557"/>
            <a:ext cx="2506385" cy="101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4722352" y="3099496"/>
            <a:ext cx="31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4369651" y="2958350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InceptionResNet2</a:t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0" y="8073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0700" y="1511950"/>
            <a:ext cx="1802225" cy="1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230425" y="329850"/>
            <a:ext cx="8229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935"/>
              <a:buFont typeface="Calibri"/>
              <a:buNone/>
            </a:pPr>
            <a:r>
              <a:t/>
            </a:r>
            <a:endParaRPr sz="3100"/>
          </a:p>
        </p:txBody>
      </p:sp>
      <p:sp>
        <p:nvSpPr>
          <p:cNvPr id="292" name="Google Shape;292;p42"/>
          <p:cNvSpPr txBox="1"/>
          <p:nvPr/>
        </p:nvSpPr>
        <p:spPr>
          <a:xfrm>
            <a:off x="537975" y="18237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 million image, 20,000 classes</a:t>
            </a: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0" y="6313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075" y="1738000"/>
            <a:ext cx="4410551" cy="16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513" y="2157588"/>
            <a:ext cx="1563926" cy="6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>
            <a:off x="694725" y="3594700"/>
            <a:ext cx="367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Advantages: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Overcome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limitation of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Faster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Face Mask Classification Pipeline</a:t>
            </a: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0" y="965653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61717" y="2237000"/>
            <a:ext cx="2339400" cy="5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Collecting and Processing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570585" y="1299022"/>
            <a:ext cx="2339400" cy="40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Train 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578040" y="1783546"/>
            <a:ext cx="2324400" cy="24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6274327" y="1299022"/>
            <a:ext cx="2339400" cy="40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 Model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325" y="778525"/>
            <a:ext cx="6451899" cy="35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2189925" y="3919425"/>
            <a:ext cx="49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Fig: FaceMask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pipeline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00625" y="304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MUSE Committee</a:t>
            </a:r>
            <a:endParaRPr sz="4200"/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1945702" y="1595603"/>
            <a:ext cx="5334600" cy="13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368" y="1109201"/>
            <a:ext cx="1154700" cy="111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126" y="1079051"/>
            <a:ext cx="1154700" cy="117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263" y="1029325"/>
            <a:ext cx="1252500" cy="117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642" y="3053348"/>
            <a:ext cx="1117200" cy="104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7210669" y="2342035"/>
            <a:ext cx="7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3853501" y="2271047"/>
            <a:ext cx="17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Jeremy Becnel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6899878" y="2291804"/>
            <a:ext cx="15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Timothy Nix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584725" y="2235960"/>
            <a:ext cx="1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Deborah Dunn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3999607" y="4014441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Dipak Singh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4154939" y="2742232"/>
            <a:ext cx="9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0" y="7121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457200" y="1200150"/>
            <a:ext cx="3975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4">
            <a:alphaModFix/>
          </a:blip>
          <a:srcRect b="38770" l="0" r="0" t="0"/>
          <a:stretch/>
        </p:blipFill>
        <p:spPr>
          <a:xfrm>
            <a:off x="557375" y="3408454"/>
            <a:ext cx="2270452" cy="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000" y="3146675"/>
            <a:ext cx="2198799" cy="123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2525" y="3280525"/>
            <a:ext cx="2075825" cy="917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4"/>
          <p:cNvGraphicFramePr/>
          <p:nvPr/>
        </p:nvGraphicFramePr>
        <p:xfrm>
          <a:off x="457200" y="12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3199325"/>
              </a:tblGrid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GPU: Nvidia Tesla P100/GTX 1080/RTX 2070 Super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Hours: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ML tools: Tensorflow Keras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Platform: Google Colab, Jupyter Notebook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Epoch:30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Hyperparameters: learning rate = 0.001, batch_size=32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Optimizer function: Adam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90600" y="944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Results for Object Classification</a:t>
            </a:r>
            <a:endParaRPr sz="2800"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457200" y="1200150"/>
            <a:ext cx="3284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0" y="95180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750" y="2251300"/>
            <a:ext cx="5067849" cy="79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8" name="Google Shape;328;p45"/>
          <p:cNvGraphicFramePr/>
          <p:nvPr/>
        </p:nvGraphicFramePr>
        <p:xfrm>
          <a:off x="278225" y="152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1581150"/>
                <a:gridCol w="17716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InceptionV3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W/O TL: 0.9965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 TL: 0.998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W/O TL: 0.9975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 TL: 0.9965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MobilenetV2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W/O TL: 0.9989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 TL: 0.9876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Inception ResNetV2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W/O TL: 0.998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 TL: 0.9975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Efficient NetB2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W/O TL: 0.9999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 TL: 0.9989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457200" y="71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Disadvantage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of Object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2800"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457200" y="1200150"/>
            <a:ext cx="3284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If there are multiple images with mask or without mask it will have trouble detecting it.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6"/>
          <p:cNvSpPr/>
          <p:nvPr/>
        </p:nvSpPr>
        <p:spPr>
          <a:xfrm>
            <a:off x="0" y="95180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650" y="1200125"/>
            <a:ext cx="4352575" cy="31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/>
          <p:nvPr/>
        </p:nvSpPr>
        <p:spPr>
          <a:xfrm>
            <a:off x="7193500" y="1857575"/>
            <a:ext cx="747600" cy="547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 txBox="1"/>
          <p:nvPr/>
        </p:nvSpPr>
        <p:spPr>
          <a:xfrm>
            <a:off x="7193500" y="1549775"/>
            <a:ext cx="10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No Mask</a:t>
            </a:r>
            <a:endParaRPr sz="8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457200" y="631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Object Detection: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Yolov4 </a:t>
            </a:r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4">
            <a:alphaModFix/>
          </a:blip>
          <a:srcRect b="2474" l="1417" r="840" t="3060"/>
          <a:stretch/>
        </p:blipFill>
        <p:spPr>
          <a:xfrm>
            <a:off x="331600" y="1206500"/>
            <a:ext cx="4614350" cy="29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7"/>
          <p:cNvSpPr/>
          <p:nvPr/>
        </p:nvSpPr>
        <p:spPr>
          <a:xfrm>
            <a:off x="0" y="80442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681975" y="4225675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Fig: Yolov4 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5472900" y="10899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Table: Yolov4 Model Hyperparameters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8" name="Google Shape;348;p47"/>
          <p:cNvGraphicFramePr/>
          <p:nvPr/>
        </p:nvGraphicFramePr>
        <p:xfrm>
          <a:off x="4945950" y="165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1581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#Training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batch= 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subdivision= 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width= 416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height= 416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channels=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momentum= 0.949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decay= 0.0005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angle=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saturation= 1.5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exposure= 1.5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hue= 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9" name="Google Shape;349;p47"/>
          <p:cNvGraphicFramePr/>
          <p:nvPr/>
        </p:nvGraphicFramePr>
        <p:xfrm>
          <a:off x="6915150" y="165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{47A5C551-35BB-4DFD-96DA-0BCB5CE5BDB0}</a:tableStyleId>
              </a:tblPr>
              <a:tblGrid>
                <a:gridCol w="17716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[convolutional]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batch_normalize=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filters= 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size=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stride=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pad=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activation= mish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[convolutional]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batch_normalize=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filters= 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size=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stride=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Face Mask Detection Pipeline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 b="0" l="0" r="0" t="9412"/>
          <a:stretch/>
        </p:blipFill>
        <p:spPr>
          <a:xfrm>
            <a:off x="476525" y="1443117"/>
            <a:ext cx="8229600" cy="275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2249082" y="3796911"/>
            <a:ext cx="42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Face Mask Detection Pipeline </a:t>
            </a:r>
            <a:r>
              <a:rPr lang="en"/>
              <a:t>using YOLOv4</a:t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0" y="9303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YOLOv4 Results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935"/>
              <a:buFont typeface="Calibri"/>
              <a:buNone/>
            </a:pPr>
            <a:r>
              <a:t/>
            </a:r>
            <a:endParaRPr sz="3100"/>
          </a:p>
        </p:txBody>
      </p:sp>
      <p:pic>
        <p:nvPicPr>
          <p:cNvPr id="363" name="Google Shape;363;p49"/>
          <p:cNvPicPr preferRelativeResize="0"/>
          <p:nvPr/>
        </p:nvPicPr>
        <p:blipFill rotWithShape="1">
          <a:blip r:embed="rId4">
            <a:alphaModFix/>
          </a:blip>
          <a:srcRect b="3716" l="1837" r="20292" t="0"/>
          <a:stretch/>
        </p:blipFill>
        <p:spPr>
          <a:xfrm>
            <a:off x="727415" y="1277251"/>
            <a:ext cx="3067510" cy="258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 rotWithShape="1">
          <a:blip r:embed="rId5">
            <a:alphaModFix/>
          </a:blip>
          <a:srcRect b="0" l="0" r="0" t="4816"/>
          <a:stretch/>
        </p:blipFill>
        <p:spPr>
          <a:xfrm>
            <a:off x="4061606" y="1180005"/>
            <a:ext cx="4419144" cy="115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925" y="2798925"/>
            <a:ext cx="870525" cy="9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 txBox="1"/>
          <p:nvPr/>
        </p:nvSpPr>
        <p:spPr>
          <a:xfrm>
            <a:off x="764990" y="3920460"/>
            <a:ext cx="306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Iterations</a:t>
            </a:r>
            <a:endParaRPr sz="700"/>
          </a:p>
        </p:txBody>
      </p:sp>
      <p:sp>
        <p:nvSpPr>
          <p:cNvPr id="367" name="Google Shape;367;p49"/>
          <p:cNvSpPr txBox="1"/>
          <p:nvPr/>
        </p:nvSpPr>
        <p:spPr>
          <a:xfrm rot="-5400000">
            <a:off x="-1243200" y="2126076"/>
            <a:ext cx="37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Loss\mAP</a:t>
            </a:r>
            <a:endParaRPr sz="800"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3078" y="2896873"/>
            <a:ext cx="1777299" cy="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/>
          <p:nvPr/>
        </p:nvSpPr>
        <p:spPr>
          <a:xfrm>
            <a:off x="0" y="90972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235975" y="41342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Fig: YOLOv4 loss and mAP graph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40325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Image result of SFA students</a:t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4">
            <a:alphaModFix/>
          </a:blip>
          <a:srcRect b="37039" l="0" r="0" t="0"/>
          <a:stretch/>
        </p:blipFill>
        <p:spPr>
          <a:xfrm>
            <a:off x="1023225" y="1099125"/>
            <a:ext cx="1395825" cy="13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0"/>
          <p:cNvPicPr preferRelativeResize="0"/>
          <p:nvPr/>
        </p:nvPicPr>
        <p:blipFill rotWithShape="1">
          <a:blip r:embed="rId5">
            <a:alphaModFix/>
          </a:blip>
          <a:srcRect b="-5690" l="0" r="0" t="5690"/>
          <a:stretch/>
        </p:blipFill>
        <p:spPr>
          <a:xfrm>
            <a:off x="7103675" y="1017800"/>
            <a:ext cx="1487475" cy="15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0"/>
          <p:cNvPicPr preferRelativeResize="0"/>
          <p:nvPr/>
        </p:nvPicPr>
        <p:blipFill rotWithShape="1">
          <a:blip r:embed="rId6">
            <a:alphaModFix/>
          </a:blip>
          <a:srcRect b="20244" l="-5680" r="5680" t="12874"/>
          <a:stretch/>
        </p:blipFill>
        <p:spPr>
          <a:xfrm>
            <a:off x="7014950" y="2631675"/>
            <a:ext cx="1576200" cy="1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/>
          <p:cNvPicPr preferRelativeResize="0"/>
          <p:nvPr/>
        </p:nvPicPr>
        <p:blipFill rotWithShape="1">
          <a:blip r:embed="rId7">
            <a:alphaModFix/>
          </a:blip>
          <a:srcRect b="20412" l="-3520" r="3520" t="10995"/>
          <a:stretch/>
        </p:blipFill>
        <p:spPr>
          <a:xfrm>
            <a:off x="3952400" y="1017800"/>
            <a:ext cx="1529200" cy="1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0"/>
          <p:cNvPicPr preferRelativeResize="0"/>
          <p:nvPr/>
        </p:nvPicPr>
        <p:blipFill rotWithShape="1">
          <a:blip r:embed="rId8">
            <a:alphaModFix/>
          </a:blip>
          <a:srcRect b="15928" l="0" r="0" t="8222"/>
          <a:stretch/>
        </p:blipFill>
        <p:spPr>
          <a:xfrm>
            <a:off x="3952388" y="2634400"/>
            <a:ext cx="1529200" cy="1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3225" y="2634400"/>
            <a:ext cx="1395825" cy="16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89" name="Google Shape;389;p51" title="out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9050"/>
            <a:ext cx="9144000" cy="51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title"/>
          </p:nvPr>
        </p:nvSpPr>
        <p:spPr>
          <a:xfrm>
            <a:off x="419600" y="72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800"/>
              <a:t>Future work</a:t>
            </a:r>
            <a:endParaRPr sz="2800"/>
          </a:p>
        </p:txBody>
      </p:sp>
      <p:sp>
        <p:nvSpPr>
          <p:cNvPr id="395" name="Google Shape;395;p52"/>
          <p:cNvSpPr/>
          <p:nvPr/>
        </p:nvSpPr>
        <p:spPr>
          <a:xfrm>
            <a:off x="0" y="9303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 txBox="1"/>
          <p:nvPr/>
        </p:nvSpPr>
        <p:spPr>
          <a:xfrm>
            <a:off x="1319325" y="1472300"/>
            <a:ext cx="367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Object detection and recognition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Deploy deep learning models in medical dataset such as X-rays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2" name="Google Shape;402;p53"/>
          <p:cNvSpPr txBox="1"/>
          <p:nvPr>
            <p:ph idx="1" type="body"/>
          </p:nvPr>
        </p:nvSpPr>
        <p:spPr>
          <a:xfrm>
            <a:off x="351925" y="1012150"/>
            <a:ext cx="8619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88443" lvl="0" marL="9144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“COVID-19 Provisional Counts - Weekly Updates by Select Demographic and Geographic Characteristics.” Centers for Disease Control and Prevention, Centers for Disease Control and Prevention, 21 Apr. 2021, www.cdc.gov/nchs/nvss/vsrr/covid_weekly/index.htm.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M;, Cucinotta D;Vanelli. “WHO Declares COVID-19 a Pandemic.”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Acta Bio-Medica : Atenei Parmensis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U.S. National Library of Medicine, pubmed.ncbi.nlm.nih.gov/32191675/ .  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“Provisional Death Counts for Coronavirus Disease 2019 (COVID-19).”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Centers for Disease Control and Prevention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Centers for Disease Control and Prevention, 27 Apr. 2021, www.cdc.gov/nchs/nvss/vsrr/covid19/index.htm.  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“Still Confused About Masks? Here's the Science Behind How Face Masks Prevent Coronavirus.”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Still Confused About Masks? Here's the Science Behind How Face Masks Prevent Coronavirus | UC San Francisco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22 Apr. 2021, www.ucsf.edu/news/2020/06/417906/still-confused-about-masks-heres-science-behind-how-face-masks-prevent.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Nagrath, Preeti, et al. “SSDMNV2: A Real Time DNN-Based Face Mask Detection System Using Single Shot Multibox Detector and MobileNetV2.”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Sustainable Cities and Society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Elsevier Ltd., Mar. 2021, www.ncbi.nlm.nih.gov/pmc/articles/PMC7775036/ . 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Jiang, Mingjie, et al. “RetinaFaceMask: A Face Mask Detector.” University of Hong Kong, 9 June 2020.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Brownlee, Jason. “A Gentle Introduction to Object Recognition With Deep Learning.”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Machine Learning Mastery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26 Jan. 2021, machinelearningmastery.com/object-recognition-with-deep-learning/.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www.image-net.org/index.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443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AutoNum type="arabicPeriod"/>
            </a:pP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Hui, Jonathan. “MAP (Mean Average Precision) for Object Detection.” </a:t>
            </a:r>
            <a:r>
              <a:rPr i="1"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Medium</a:t>
            </a:r>
            <a:r>
              <a:rPr lang="en" sz="235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Medium, 3 Apr. 2019, jonathan-hui.medium.com/map-mean-average-precision-for-object-detection-45c121a31173. </a:t>
            </a:r>
            <a:endParaRPr sz="2356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/>
          <p:nvPr/>
        </p:nvSpPr>
        <p:spPr>
          <a:xfrm>
            <a:off x="0" y="7121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Overview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935"/>
              <a:buFont typeface="Calibri"/>
              <a:buNone/>
            </a:pPr>
            <a:r>
              <a:t/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Background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Methodology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Dataset Collection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Object Classification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❏"/>
            </a:pPr>
            <a:r>
              <a:rPr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Future 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0" y="90972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2526625" y="2391275"/>
            <a:ext cx="43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2240600" y="2212825"/>
            <a:ext cx="43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98725" y="715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Why Face Mask?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32411" y="1478619"/>
            <a:ext cx="4202100" cy="76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Due to COVID-19 face mask has been an obvious lifestyle change.</a:t>
            </a:r>
            <a:endParaRPr>
              <a:solidFill>
                <a:srgbClr val="292929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25" y="2910750"/>
            <a:ext cx="8762525" cy="12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8039067" y="3949930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As of 4/27/2021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0" y="8969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025" y="1122875"/>
            <a:ext cx="4158701" cy="21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31423"/>
            <a:ext cx="9144001" cy="218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98725" y="715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Why Face Mask?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632411" y="1478619"/>
            <a:ext cx="4202100" cy="76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Due to COVID-19 face mask has been an obvious lifestyle change.</a:t>
            </a:r>
            <a:endParaRPr>
              <a:solidFill>
                <a:srgbClr val="292929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25" y="2910750"/>
            <a:ext cx="8762525" cy="12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8039067" y="3949930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As of 4/27/2021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0" y="89697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725" y="1122875"/>
            <a:ext cx="4158701" cy="21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3550" y="2395152"/>
            <a:ext cx="7212151" cy="17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0" y="729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2240600" y="2212825"/>
            <a:ext cx="43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-3909" l="0" r="0" t="3909"/>
          <a:stretch/>
        </p:blipFill>
        <p:spPr>
          <a:xfrm>
            <a:off x="218938" y="1425250"/>
            <a:ext cx="4527599" cy="229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-1950" r="1950" t="0"/>
          <a:stretch/>
        </p:blipFill>
        <p:spPr>
          <a:xfrm>
            <a:off x="2650475" y="1750313"/>
            <a:ext cx="1215650" cy="6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0" y="837325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275" y="1539725"/>
            <a:ext cx="4595350" cy="26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974250"/>
            <a:ext cx="9144000" cy="225900"/>
          </a:xfrm>
          <a:prstGeom prst="rect">
            <a:avLst/>
          </a:prstGeom>
          <a:solidFill>
            <a:srgbClr val="5F1AA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100" y="2720175"/>
            <a:ext cx="3321400" cy="18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8" y="3282400"/>
            <a:ext cx="34956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1150" y="1200150"/>
            <a:ext cx="5184185" cy="15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